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41" r:id="rId5"/>
    <p:sldId id="342" r:id="rId6"/>
    <p:sldId id="343" r:id="rId7"/>
    <p:sldId id="348" r:id="rId8"/>
    <p:sldId id="347" r:id="rId9"/>
    <p:sldId id="352" r:id="rId10"/>
    <p:sldId id="344" r:id="rId11"/>
    <p:sldId id="345" r:id="rId12"/>
    <p:sldId id="346" r:id="rId13"/>
    <p:sldId id="349" r:id="rId14"/>
    <p:sldId id="351" r:id="rId15"/>
    <p:sldId id="350" r:id="rId16"/>
    <p:sldId id="264" r:id="rId17"/>
    <p:sldId id="34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3176C-1348-4F89-8258-33BE624F0FD4}" v="7" dt="2026-02-17T08:49:04.372"/>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240" autoAdjust="0"/>
  </p:normalViewPr>
  <p:slideViewPr>
    <p:cSldViewPr snapToGrid="0">
      <p:cViewPr varScale="1">
        <p:scale>
          <a:sx n="80" d="100"/>
          <a:sy n="80" d="100"/>
        </p:scale>
        <p:origin x="461" y="6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81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hrtam123@outlook.com" userId="8bfba6f25caaa63e" providerId="LiveId" clId="{AF88C727-7CBD-4589-9C29-2022FAF29683}"/>
    <pc:docChg chg="custSel addSld delSld modSld">
      <pc:chgData name="abihrtam123@outlook.com" userId="8bfba6f25caaa63e" providerId="LiveId" clId="{AF88C727-7CBD-4589-9C29-2022FAF29683}" dt="2026-02-17T08:49:37.464" v="31" actId="20577"/>
      <pc:docMkLst>
        <pc:docMk/>
      </pc:docMkLst>
      <pc:sldChg chg="del">
        <pc:chgData name="abihrtam123@outlook.com" userId="8bfba6f25caaa63e" providerId="LiveId" clId="{AF88C727-7CBD-4589-9C29-2022FAF29683}" dt="2026-02-17T08:49:09.379" v="19" actId="47"/>
        <pc:sldMkLst>
          <pc:docMk/>
          <pc:sldMk cId="435195399" sldId="257"/>
        </pc:sldMkLst>
      </pc:sldChg>
      <pc:sldChg chg="modSp mod">
        <pc:chgData name="abihrtam123@outlook.com" userId="8bfba6f25caaa63e" providerId="LiveId" clId="{AF88C727-7CBD-4589-9C29-2022FAF29683}" dt="2026-02-17T08:49:37.464" v="31" actId="20577"/>
        <pc:sldMkLst>
          <pc:docMk/>
          <pc:sldMk cId="4241621645" sldId="347"/>
        </pc:sldMkLst>
        <pc:graphicFrameChg chg="modGraphic">
          <ac:chgData name="abihrtam123@outlook.com" userId="8bfba6f25caaa63e" providerId="LiveId" clId="{AF88C727-7CBD-4589-9C29-2022FAF29683}" dt="2026-02-17T08:49:37.464" v="31" actId="20577"/>
          <ac:graphicFrameMkLst>
            <pc:docMk/>
            <pc:sldMk cId="4241621645" sldId="347"/>
            <ac:graphicFrameMk id="5" creationId="{7BD0898F-6809-6E6C-554D-C8C7CB330968}"/>
          </ac:graphicFrameMkLst>
        </pc:graphicFrameChg>
      </pc:sldChg>
      <pc:sldChg chg="addSp modSp mod">
        <pc:chgData name="abihrtam123@outlook.com" userId="8bfba6f25caaa63e" providerId="LiveId" clId="{AF88C727-7CBD-4589-9C29-2022FAF29683}" dt="2026-02-17T08:03:02.073" v="2" actId="1076"/>
        <pc:sldMkLst>
          <pc:docMk/>
          <pc:sldMk cId="3077197160" sldId="349"/>
        </pc:sldMkLst>
        <pc:picChg chg="add mod">
          <ac:chgData name="abihrtam123@outlook.com" userId="8bfba6f25caaa63e" providerId="LiveId" clId="{AF88C727-7CBD-4589-9C29-2022FAF29683}" dt="2026-02-17T08:03:02.073" v="2" actId="1076"/>
          <ac:picMkLst>
            <pc:docMk/>
            <pc:sldMk cId="3077197160" sldId="349"/>
            <ac:picMk id="3" creationId="{1CFD11A0-ACA7-E6A8-854F-E806FFF2663D}"/>
          </ac:picMkLst>
        </pc:picChg>
      </pc:sldChg>
      <pc:sldChg chg="addSp delSp modSp add mod">
        <pc:chgData name="abihrtam123@outlook.com" userId="8bfba6f25caaa63e" providerId="LiveId" clId="{AF88C727-7CBD-4589-9C29-2022FAF29683}" dt="2026-02-17T08:04:39.954" v="14" actId="1076"/>
        <pc:sldMkLst>
          <pc:docMk/>
          <pc:sldMk cId="2584561093" sldId="350"/>
        </pc:sldMkLst>
        <pc:picChg chg="mod">
          <ac:chgData name="abihrtam123@outlook.com" userId="8bfba6f25caaa63e" providerId="LiveId" clId="{AF88C727-7CBD-4589-9C29-2022FAF29683}" dt="2026-02-17T08:04:39.954" v="14" actId="1076"/>
          <ac:picMkLst>
            <pc:docMk/>
            <pc:sldMk cId="2584561093" sldId="350"/>
            <ac:picMk id="3" creationId="{884EB704-2A20-6226-943C-7EB457548C04}"/>
          </ac:picMkLst>
        </pc:picChg>
        <pc:picChg chg="add del mod">
          <ac:chgData name="abihrtam123@outlook.com" userId="8bfba6f25caaa63e" providerId="LiveId" clId="{AF88C727-7CBD-4589-9C29-2022FAF29683}" dt="2026-02-17T08:04:29.586" v="12" actId="478"/>
          <ac:picMkLst>
            <pc:docMk/>
            <pc:sldMk cId="2584561093" sldId="350"/>
            <ac:picMk id="4" creationId="{C26E88A1-4AD8-6198-5EA3-360D89D2616C}"/>
          </ac:picMkLst>
        </pc:picChg>
      </pc:sldChg>
      <pc:sldChg chg="modSp add mod">
        <pc:chgData name="abihrtam123@outlook.com" userId="8bfba6f25caaa63e" providerId="LiveId" clId="{AF88C727-7CBD-4589-9C29-2022FAF29683}" dt="2026-02-17T08:05:43.507" v="17" actId="14100"/>
        <pc:sldMkLst>
          <pc:docMk/>
          <pc:sldMk cId="1328125329" sldId="351"/>
        </pc:sldMkLst>
        <pc:picChg chg="mod">
          <ac:chgData name="abihrtam123@outlook.com" userId="8bfba6f25caaa63e" providerId="LiveId" clId="{AF88C727-7CBD-4589-9C29-2022FAF29683}" dt="2026-02-17T08:05:43.507" v="17" actId="14100"/>
          <ac:picMkLst>
            <pc:docMk/>
            <pc:sldMk cId="1328125329" sldId="351"/>
            <ac:picMk id="3" creationId="{B84DF2D6-058C-2F88-5A89-85C1C16D640E}"/>
          </ac:picMkLst>
        </pc:picChg>
      </pc:sldChg>
      <pc:sldChg chg="add del">
        <pc:chgData name="abihrtam123@outlook.com" userId="8bfba6f25caaa63e" providerId="LiveId" clId="{AF88C727-7CBD-4589-9C29-2022FAF29683}" dt="2026-02-17T08:03:19.213" v="5"/>
        <pc:sldMkLst>
          <pc:docMk/>
          <pc:sldMk cId="3451537742" sldId="351"/>
        </pc:sldMkLst>
      </pc:sldChg>
      <pc:sldChg chg="add">
        <pc:chgData name="abihrtam123@outlook.com" userId="8bfba6f25caaa63e" providerId="LiveId" clId="{AF88C727-7CBD-4589-9C29-2022FAF29683}" dt="2026-02-17T08:49:04.367" v="18"/>
        <pc:sldMkLst>
          <pc:docMk/>
          <pc:sldMk cId="2967027430" sldId="35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2/17/2026</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2/17/2026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endParaRPr lang="en-US" dirty="0"/>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endParaRPr lang="en-US" dirty="0"/>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1417320"/>
            <a:ext cx="10515600" cy="4023360"/>
          </a:xfrm>
        </p:spPr>
        <p:txBody>
          <a:bodyPr/>
          <a:lstStyle/>
          <a:p>
            <a:r>
              <a:rPr lang="en-US" sz="4000" dirty="0"/>
              <a:t>Vision-based carbon footprint estimator for smart cities</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838199" y="4129659"/>
            <a:ext cx="10515599" cy="356616"/>
          </a:xfrm>
        </p:spPr>
        <p:txBody>
          <a:bodyPr vert="horz" lIns="0" tIns="0" rIns="0" bIns="0" rtlCol="0" anchor="t">
            <a:noAutofit/>
          </a:bodyPr>
          <a:lstStyle/>
          <a:p>
            <a:pPr algn="l"/>
            <a:r>
              <a:rPr lang="en-US" b="1" dirty="0"/>
              <a:t>Presented by:</a:t>
            </a:r>
            <a:r>
              <a:rPr lang="en-US" dirty="0"/>
              <a:t>					</a:t>
            </a:r>
            <a:r>
              <a:rPr lang="en-US" b="1" dirty="0"/>
              <a:t>Guided by:</a:t>
            </a:r>
          </a:p>
          <a:p>
            <a:pPr algn="l"/>
            <a:r>
              <a:rPr lang="en-US" dirty="0"/>
              <a:t>	Abinesh H (192424387)			dr. senthilvadivu s</a:t>
            </a:r>
          </a:p>
          <a:p>
            <a:pPr algn="l"/>
            <a:r>
              <a:rPr lang="en-US" dirty="0"/>
              <a:t>	b harish Balaji (192424386) 			dr. kumaragurubaran t</a:t>
            </a:r>
          </a:p>
          <a:p>
            <a:pPr algn="l"/>
            <a:r>
              <a:rPr lang="en-US" dirty="0"/>
              <a:t>	loganath m (192424399)</a:t>
            </a:r>
          </a:p>
        </p:txBody>
      </p:sp>
      <p:sp>
        <p:nvSpPr>
          <p:cNvPr id="6" name="TextBox 5">
            <a:extLst>
              <a:ext uri="{FF2B5EF4-FFF2-40B4-BE49-F238E27FC236}">
                <a16:creationId xmlns:a16="http://schemas.microsoft.com/office/drawing/2014/main" id="{B7B1ECF7-F4CD-90F5-63D4-B6FA5EC7616E}"/>
              </a:ext>
            </a:extLst>
          </p:cNvPr>
          <p:cNvSpPr txBox="1"/>
          <p:nvPr/>
        </p:nvSpPr>
        <p:spPr>
          <a:xfrm>
            <a:off x="838198" y="1651123"/>
            <a:ext cx="10515599" cy="1077218"/>
          </a:xfrm>
          <a:prstGeom prst="rect">
            <a:avLst/>
          </a:prstGeom>
          <a:noFill/>
        </p:spPr>
        <p:txBody>
          <a:bodyPr wrap="square" rtlCol="0">
            <a:spAutoFit/>
          </a:bodyPr>
          <a:lstStyle/>
          <a:p>
            <a:pPr algn="ctr"/>
            <a:r>
              <a:rPr lang="en-US" sz="3200" dirty="0">
                <a:latin typeface="Posterama (Headings)"/>
              </a:rPr>
              <a:t>DSA0216-COMPUTER VISION WITH OPEN  CV FOR MODERN AI</a:t>
            </a:r>
            <a:endParaRPr lang="en-IN" sz="3200" dirty="0">
              <a:latin typeface="Posterama (Headings)"/>
            </a:endParaRPr>
          </a:p>
        </p:txBody>
      </p:sp>
      <p:sp>
        <p:nvSpPr>
          <p:cNvPr id="3" name="TextBox 2">
            <a:extLst>
              <a:ext uri="{FF2B5EF4-FFF2-40B4-BE49-F238E27FC236}">
                <a16:creationId xmlns:a16="http://schemas.microsoft.com/office/drawing/2014/main" id="{E141307E-A9B7-7CF1-7572-9F784C1D1688}"/>
              </a:ext>
            </a:extLst>
          </p:cNvPr>
          <p:cNvSpPr txBox="1"/>
          <p:nvPr/>
        </p:nvSpPr>
        <p:spPr>
          <a:xfrm>
            <a:off x="1890709" y="473410"/>
            <a:ext cx="8410575" cy="954107"/>
          </a:xfrm>
          <a:prstGeom prst="rect">
            <a:avLst/>
          </a:prstGeom>
          <a:noFill/>
        </p:spPr>
        <p:txBody>
          <a:bodyPr wrap="square" rtlCol="0">
            <a:spAutoFit/>
          </a:bodyPr>
          <a:lstStyle/>
          <a:p>
            <a:pPr algn="ctr"/>
            <a:r>
              <a:rPr lang="en-US" sz="2800" dirty="0">
                <a:latin typeface="Posterama (Headings)"/>
              </a:rPr>
              <a:t>SAVEETHA INSTITUTE OF MEDICAL AND TECHNICAL SCIENCE</a:t>
            </a:r>
            <a:endParaRPr lang="en-IN" sz="2800" dirty="0">
              <a:latin typeface="Posterama (Headings)"/>
            </a:endParaRPr>
          </a:p>
        </p:txBody>
      </p:sp>
      <p:pic>
        <p:nvPicPr>
          <p:cNvPr id="7" name="Picture 6">
            <a:extLst>
              <a:ext uri="{FF2B5EF4-FFF2-40B4-BE49-F238E27FC236}">
                <a16:creationId xmlns:a16="http://schemas.microsoft.com/office/drawing/2014/main" id="{DF85ED4D-3F46-C09D-70A1-1463041FE2F5}"/>
              </a:ext>
            </a:extLst>
          </p:cNvPr>
          <p:cNvPicPr>
            <a:picLocks noChangeAspect="1"/>
          </p:cNvPicPr>
          <p:nvPr/>
        </p:nvPicPr>
        <p:blipFill>
          <a:blip r:embed="rId2"/>
          <a:stretch>
            <a:fillRect/>
          </a:stretch>
        </p:blipFill>
        <p:spPr>
          <a:xfrm>
            <a:off x="1352465" y="312200"/>
            <a:ext cx="1219370" cy="1276528"/>
          </a:xfrm>
          <a:prstGeom prst="rect">
            <a:avLst/>
          </a:prstGeom>
        </p:spPr>
      </p:pic>
      <p:pic>
        <p:nvPicPr>
          <p:cNvPr id="9" name="Picture 8">
            <a:extLst>
              <a:ext uri="{FF2B5EF4-FFF2-40B4-BE49-F238E27FC236}">
                <a16:creationId xmlns:a16="http://schemas.microsoft.com/office/drawing/2014/main" id="{F4C63806-F217-77F2-A2FF-95419B47C61E}"/>
              </a:ext>
            </a:extLst>
          </p:cNvPr>
          <p:cNvPicPr>
            <a:picLocks noChangeAspect="1"/>
          </p:cNvPicPr>
          <p:nvPr/>
        </p:nvPicPr>
        <p:blipFill>
          <a:blip r:embed="rId3"/>
          <a:stretch>
            <a:fillRect/>
          </a:stretch>
        </p:blipFill>
        <p:spPr>
          <a:xfrm>
            <a:off x="9739230" y="269805"/>
            <a:ext cx="1124107" cy="1381318"/>
          </a:xfrm>
          <a:prstGeom prst="rect">
            <a:avLst/>
          </a:prstGeom>
        </p:spPr>
      </p:pic>
    </p:spTree>
    <p:extLst>
      <p:ext uri="{BB962C8B-B14F-4D97-AF65-F5344CB8AC3E}">
        <p14:creationId xmlns:p14="http://schemas.microsoft.com/office/powerpoint/2010/main" val="3610707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4B04-33CE-EF53-2EFB-10B30F88146E}"/>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98D8D890-9312-A58E-840B-668876920A24}"/>
              </a:ext>
            </a:extLst>
          </p:cNvPr>
          <p:cNvSpPr>
            <a:spLocks noGrp="1"/>
          </p:cNvSpPr>
          <p:nvPr>
            <p:ph type="subTitle" idx="1"/>
          </p:nvPr>
        </p:nvSpPr>
        <p:spPr>
          <a:xfrm>
            <a:off x="713613" y="755904"/>
            <a:ext cx="8046720" cy="914400"/>
          </a:xfrm>
        </p:spPr>
        <p:txBody>
          <a:bodyPr/>
          <a:lstStyle/>
          <a:p>
            <a:pPr algn="l"/>
            <a:r>
              <a:rPr lang="en-US" sz="3600" dirty="0">
                <a:latin typeface="+mj-lt"/>
              </a:rPr>
              <a:t>IMPLEMENTATION OUTPUT</a:t>
            </a:r>
            <a:endParaRPr lang="en-IN" sz="3600" dirty="0">
              <a:latin typeface="+mj-lt"/>
            </a:endParaRPr>
          </a:p>
        </p:txBody>
      </p:sp>
      <p:pic>
        <p:nvPicPr>
          <p:cNvPr id="3" name="Picture 2">
            <a:extLst>
              <a:ext uri="{FF2B5EF4-FFF2-40B4-BE49-F238E27FC236}">
                <a16:creationId xmlns:a16="http://schemas.microsoft.com/office/drawing/2014/main" id="{1CFD11A0-ACA7-E6A8-854F-E806FFF2663D}"/>
              </a:ext>
            </a:extLst>
          </p:cNvPr>
          <p:cNvPicPr>
            <a:picLocks noChangeAspect="1"/>
          </p:cNvPicPr>
          <p:nvPr/>
        </p:nvPicPr>
        <p:blipFill>
          <a:blip r:embed="rId2"/>
          <a:stretch>
            <a:fillRect/>
          </a:stretch>
        </p:blipFill>
        <p:spPr>
          <a:xfrm>
            <a:off x="1109662" y="1304931"/>
            <a:ext cx="9972675" cy="5341614"/>
          </a:xfrm>
          <a:prstGeom prst="rect">
            <a:avLst/>
          </a:prstGeom>
        </p:spPr>
      </p:pic>
    </p:spTree>
    <p:extLst>
      <p:ext uri="{BB962C8B-B14F-4D97-AF65-F5344CB8AC3E}">
        <p14:creationId xmlns:p14="http://schemas.microsoft.com/office/powerpoint/2010/main" val="307719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F3C0E-4C09-0A53-E2A1-278E45159EA0}"/>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8F232CCD-FBFF-DED8-599C-BF934D0E9CC4}"/>
              </a:ext>
            </a:extLst>
          </p:cNvPr>
          <p:cNvSpPr>
            <a:spLocks noGrp="1"/>
          </p:cNvSpPr>
          <p:nvPr>
            <p:ph type="subTitle" idx="1"/>
          </p:nvPr>
        </p:nvSpPr>
        <p:spPr>
          <a:xfrm>
            <a:off x="713613" y="755904"/>
            <a:ext cx="8046720" cy="914400"/>
          </a:xfrm>
        </p:spPr>
        <p:txBody>
          <a:bodyPr/>
          <a:lstStyle/>
          <a:p>
            <a:pPr algn="l"/>
            <a:r>
              <a:rPr lang="en-US" sz="3600" dirty="0">
                <a:latin typeface="+mj-lt"/>
              </a:rPr>
              <a:t>IMPLEMENTATION OUTPUT</a:t>
            </a:r>
            <a:endParaRPr lang="en-IN" sz="3600" dirty="0">
              <a:latin typeface="+mj-lt"/>
            </a:endParaRPr>
          </a:p>
        </p:txBody>
      </p:sp>
      <p:pic>
        <p:nvPicPr>
          <p:cNvPr id="3" name="Picture 2">
            <a:extLst>
              <a:ext uri="{FF2B5EF4-FFF2-40B4-BE49-F238E27FC236}">
                <a16:creationId xmlns:a16="http://schemas.microsoft.com/office/drawing/2014/main" id="{B84DF2D6-058C-2F88-5A89-85C1C16D640E}"/>
              </a:ext>
            </a:extLst>
          </p:cNvPr>
          <p:cNvPicPr>
            <a:picLocks noChangeAspect="1"/>
          </p:cNvPicPr>
          <p:nvPr/>
        </p:nvPicPr>
        <p:blipFill>
          <a:blip r:embed="rId2"/>
          <a:srcRect/>
          <a:stretch/>
        </p:blipFill>
        <p:spPr>
          <a:xfrm>
            <a:off x="1109662" y="1562101"/>
            <a:ext cx="9972675" cy="4149506"/>
          </a:xfrm>
          <a:prstGeom prst="rect">
            <a:avLst/>
          </a:prstGeom>
        </p:spPr>
      </p:pic>
    </p:spTree>
    <p:extLst>
      <p:ext uri="{BB962C8B-B14F-4D97-AF65-F5344CB8AC3E}">
        <p14:creationId xmlns:p14="http://schemas.microsoft.com/office/powerpoint/2010/main" val="132812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57D3-D4F1-D626-7FF3-AE03C744AFF3}"/>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8278ECE6-1450-8EA5-F055-BC8374978ACE}"/>
              </a:ext>
            </a:extLst>
          </p:cNvPr>
          <p:cNvSpPr>
            <a:spLocks noGrp="1"/>
          </p:cNvSpPr>
          <p:nvPr>
            <p:ph type="subTitle" idx="1"/>
          </p:nvPr>
        </p:nvSpPr>
        <p:spPr>
          <a:xfrm>
            <a:off x="713613" y="755904"/>
            <a:ext cx="8046720" cy="914400"/>
          </a:xfrm>
        </p:spPr>
        <p:txBody>
          <a:bodyPr/>
          <a:lstStyle/>
          <a:p>
            <a:pPr algn="l"/>
            <a:r>
              <a:rPr lang="en-US" sz="3600" dirty="0">
                <a:latin typeface="+mj-lt"/>
              </a:rPr>
              <a:t>IMPLEMENTATION OUTPUT</a:t>
            </a:r>
            <a:endParaRPr lang="en-IN" sz="3600" dirty="0">
              <a:latin typeface="+mj-lt"/>
            </a:endParaRPr>
          </a:p>
        </p:txBody>
      </p:sp>
      <p:pic>
        <p:nvPicPr>
          <p:cNvPr id="3" name="Picture 2">
            <a:extLst>
              <a:ext uri="{FF2B5EF4-FFF2-40B4-BE49-F238E27FC236}">
                <a16:creationId xmlns:a16="http://schemas.microsoft.com/office/drawing/2014/main" id="{884EB704-2A20-6226-943C-7EB457548C04}"/>
              </a:ext>
            </a:extLst>
          </p:cNvPr>
          <p:cNvPicPr>
            <a:picLocks noChangeAspect="1"/>
          </p:cNvPicPr>
          <p:nvPr/>
        </p:nvPicPr>
        <p:blipFill>
          <a:blip r:embed="rId2"/>
          <a:srcRect/>
          <a:stretch/>
        </p:blipFill>
        <p:spPr>
          <a:xfrm>
            <a:off x="2723388" y="1381131"/>
            <a:ext cx="6896862" cy="5341614"/>
          </a:xfrm>
          <a:prstGeom prst="rect">
            <a:avLst/>
          </a:prstGeom>
        </p:spPr>
      </p:pic>
    </p:spTree>
    <p:extLst>
      <p:ext uri="{BB962C8B-B14F-4D97-AF65-F5344CB8AC3E}">
        <p14:creationId xmlns:p14="http://schemas.microsoft.com/office/powerpoint/2010/main" val="2584561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80160" y="1097280"/>
            <a:ext cx="9821955" cy="914400"/>
          </a:xfrm>
          <a:noFill/>
        </p:spPr>
        <p:txBody>
          <a:bodyPr anchor="t" anchorCtr="0"/>
          <a:lstStyle/>
          <a:p>
            <a:r>
              <a:rPr lang="en-US" dirty="0"/>
              <a:t>Conclusion &amp; future scope</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581025" y="2105025"/>
            <a:ext cx="5362575" cy="3838575"/>
          </a:xfrm>
          <a:solidFill>
            <a:schemeClr val="accent1">
              <a:lumMod val="20000"/>
              <a:lumOff val="80000"/>
            </a:schemeClr>
          </a:solidFill>
        </p:spPr>
        <p:txBody>
          <a:bodyPr vert="horz" lIns="365760" tIns="365760" rIns="365760" bIns="365760" rtlCol="0" anchor="t">
            <a:noAutofit/>
          </a:bodyPr>
          <a:lstStyle/>
          <a:p>
            <a:pPr marL="0" indent="0">
              <a:buNone/>
            </a:pPr>
            <a:r>
              <a:rPr lang="en-US" b="1" dirty="0"/>
              <a:t>CONCLUSION</a:t>
            </a:r>
          </a:p>
          <a:p>
            <a:r>
              <a:rPr lang="en-US" dirty="0"/>
              <a:t>Developed a vision-based system for real-time traffic monitoring and carbon emission estimation</a:t>
            </a:r>
          </a:p>
          <a:p>
            <a:r>
              <a:rPr lang="en-US" dirty="0"/>
              <a:t>Successfully integrated vehicle detection, emission modeling, and predictive analytics</a:t>
            </a:r>
          </a:p>
          <a:p>
            <a:r>
              <a:rPr lang="en-US" dirty="0"/>
              <a:t>Converted traffic density into measurable CO₂ emission values</a:t>
            </a:r>
          </a:p>
          <a:p>
            <a:r>
              <a:rPr lang="en-US" dirty="0"/>
              <a:t>Enabled real-time visualization through an interactive smart dashboard</a:t>
            </a:r>
          </a:p>
          <a:p>
            <a:pPr marL="0" indent="0">
              <a:buNone/>
            </a:pPr>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2"/>
          </p:nvPr>
        </p:nvSpPr>
        <p:spPr>
          <a:xfrm>
            <a:off x="6309359" y="2105025"/>
            <a:ext cx="5301615" cy="3838575"/>
          </a:xfrm>
          <a:solidFill>
            <a:schemeClr val="accent1">
              <a:lumMod val="20000"/>
              <a:lumOff val="80000"/>
            </a:schemeClr>
          </a:solidFill>
        </p:spPr>
        <p:txBody>
          <a:bodyPr vert="horz" lIns="365760" tIns="365760" rIns="365760" bIns="365760" rtlCol="0" anchor="t">
            <a:noAutofit/>
          </a:bodyPr>
          <a:lstStyle/>
          <a:p>
            <a:pPr marL="0" indent="0">
              <a:buNone/>
            </a:pPr>
            <a:r>
              <a:rPr lang="en-US" b="1" dirty="0"/>
              <a:t>FUTURE SCOPE</a:t>
            </a:r>
          </a:p>
          <a:p>
            <a:r>
              <a:rPr lang="en-US" dirty="0"/>
              <a:t>Integration with live AQI and IoT-based air quality sensors</a:t>
            </a:r>
          </a:p>
          <a:p>
            <a:r>
              <a:rPr lang="en-US" dirty="0"/>
              <a:t>Multi-camera city-wide deployment for large-scale monitoring</a:t>
            </a:r>
          </a:p>
          <a:p>
            <a:r>
              <a:rPr lang="en-US" dirty="0"/>
              <a:t>Inclusion of fuel-type and electric vehicle detection</a:t>
            </a:r>
          </a:p>
          <a:p>
            <a:r>
              <a:rPr lang="en-US" dirty="0"/>
              <a:t>AI-based traffic signal optimization to reduce emissions</a:t>
            </a:r>
          </a:p>
          <a:p>
            <a:r>
              <a:rPr lang="en-US" dirty="0"/>
              <a:t>Cloud-based data storage and real-time analytics</a:t>
            </a:r>
          </a:p>
        </p:txBody>
      </p:sp>
    </p:spTree>
    <p:extLst>
      <p:ext uri="{BB962C8B-B14F-4D97-AF65-F5344CB8AC3E}">
        <p14:creationId xmlns:p14="http://schemas.microsoft.com/office/powerpoint/2010/main" val="837402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9FA-84F2-3624-49D6-32B9E0363C56}"/>
              </a:ext>
            </a:extLst>
          </p:cNvPr>
          <p:cNvSpPr>
            <a:spLocks noGrp="1"/>
          </p:cNvSpPr>
          <p:nvPr>
            <p:ph type="title"/>
          </p:nvPr>
        </p:nvSpPr>
        <p:spPr>
          <a:xfrm>
            <a:off x="838200" y="2154174"/>
            <a:ext cx="10515600" cy="2322576"/>
          </a:xfrm>
          <a:noFill/>
        </p:spPr>
        <p:txBody>
          <a:bodyPr bIns="0" anchor="ctr" anchorCtr="0"/>
          <a:lstStyle/>
          <a:p>
            <a:r>
              <a:rPr lang="en-US" dirty="0"/>
              <a:t>Thank you</a:t>
            </a:r>
          </a:p>
        </p:txBody>
      </p:sp>
    </p:spTree>
    <p:extLst>
      <p:ext uri="{BB962C8B-B14F-4D97-AF65-F5344CB8AC3E}">
        <p14:creationId xmlns:p14="http://schemas.microsoft.com/office/powerpoint/2010/main" val="48752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80160" y="1097280"/>
            <a:ext cx="4114800" cy="2286000"/>
          </a:xfrm>
        </p:spPr>
        <p:txBody>
          <a:bodyPr/>
          <a:lstStyle/>
          <a:p>
            <a:r>
              <a:rPr lang="en-US" dirty="0"/>
              <a:t>aBSTRACT</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53490" y="1689734"/>
            <a:ext cx="8282940" cy="4139565"/>
          </a:xfrm>
        </p:spPr>
        <p:txBody>
          <a:bodyPr vert="horz" lIns="0" tIns="0" rIns="0" bIns="0" rtlCol="0" anchor="t">
            <a:noAutofit/>
          </a:bodyPr>
          <a:lstStyle/>
          <a:p>
            <a:pPr marL="0" indent="0" algn="just">
              <a:lnSpc>
                <a:spcPct val="150000"/>
              </a:lnSpc>
              <a:buNone/>
            </a:pPr>
            <a:r>
              <a:rPr lang="en-US" dirty="0"/>
              <a:t>This project presents a Vision-Based Carbon Footprint Estimator designed for smart cities to monitor and manage vehicular emissions. Using computer vision and deep learning, the system detects and classifies vehicles from traffic video feeds and estimates CO₂ emissions based on standard emission factors.</a:t>
            </a:r>
          </a:p>
        </p:txBody>
      </p:sp>
    </p:spTree>
    <p:extLst>
      <p:ext uri="{BB962C8B-B14F-4D97-AF65-F5344CB8AC3E}">
        <p14:creationId xmlns:p14="http://schemas.microsoft.com/office/powerpoint/2010/main" val="3276454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34067-81BF-6D01-7525-070120F3F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4C746-8787-07D2-2961-BB9E23142951}"/>
              </a:ext>
            </a:extLst>
          </p:cNvPr>
          <p:cNvSpPr>
            <a:spLocks noGrp="1"/>
          </p:cNvSpPr>
          <p:nvPr>
            <p:ph type="title"/>
          </p:nvPr>
        </p:nvSpPr>
        <p:spPr>
          <a:xfrm>
            <a:off x="1280160" y="1097280"/>
            <a:ext cx="4114800" cy="2286000"/>
          </a:xfrm>
        </p:spPr>
        <p:txBody>
          <a:bodyPr/>
          <a:lstStyle/>
          <a:p>
            <a:r>
              <a:rPr lang="en-US" dirty="0"/>
              <a:t>INTRODUCTION</a:t>
            </a:r>
          </a:p>
        </p:txBody>
      </p:sp>
      <p:sp>
        <p:nvSpPr>
          <p:cNvPr id="3" name="Content Placeholder 2">
            <a:extLst>
              <a:ext uri="{FF2B5EF4-FFF2-40B4-BE49-F238E27FC236}">
                <a16:creationId xmlns:a16="http://schemas.microsoft.com/office/drawing/2014/main" id="{7BAF4587-345E-A66A-298C-39307AA5D138}"/>
              </a:ext>
            </a:extLst>
          </p:cNvPr>
          <p:cNvSpPr>
            <a:spLocks noGrp="1"/>
          </p:cNvSpPr>
          <p:nvPr>
            <p:ph idx="1"/>
          </p:nvPr>
        </p:nvSpPr>
        <p:spPr>
          <a:xfrm>
            <a:off x="606552" y="1765934"/>
            <a:ext cx="7818106" cy="3739515"/>
          </a:xfrm>
        </p:spPr>
        <p:txBody>
          <a:bodyPr vert="horz" lIns="0" tIns="0" rIns="0" bIns="0" rtlCol="0" anchor="t">
            <a:noAutofit/>
          </a:bodyPr>
          <a:lstStyle/>
          <a:p>
            <a:r>
              <a:rPr lang="en-US" cap="none" dirty="0"/>
              <a:t>Transportation is a major source of urban CO₂ emissions</a:t>
            </a:r>
          </a:p>
          <a:p>
            <a:r>
              <a:rPr lang="en-US" cap="none" dirty="0"/>
              <a:t>Traditional monitoring methods are costly and limited</a:t>
            </a:r>
          </a:p>
          <a:p>
            <a:r>
              <a:rPr lang="en-US" cap="none" dirty="0"/>
              <a:t>Smart cities require real-time environmental analytics</a:t>
            </a:r>
          </a:p>
          <a:p>
            <a:r>
              <a:rPr lang="en-US" cap="none" dirty="0"/>
              <a:t>Computer vision enables automated traffic analysis</a:t>
            </a:r>
          </a:p>
          <a:p>
            <a:r>
              <a:rPr lang="en-US" cap="none" dirty="0"/>
              <a:t>Ai-based systems improve accuracy and scalability</a:t>
            </a:r>
          </a:p>
          <a:p>
            <a:r>
              <a:rPr lang="en-US" cap="none" dirty="0"/>
              <a:t>Proposed system integrates traffic detection and emission prediction</a:t>
            </a:r>
          </a:p>
          <a:p>
            <a:r>
              <a:rPr lang="en-US" cap="none" dirty="0"/>
              <a:t>Provides decision support for urban </a:t>
            </a:r>
            <a:r>
              <a:rPr lang="en-US" cap="none" dirty="0" err="1"/>
              <a:t>authoritie</a:t>
            </a:r>
            <a:endParaRPr lang="en-US" cap="none" dirty="0"/>
          </a:p>
        </p:txBody>
      </p:sp>
      <p:pic>
        <p:nvPicPr>
          <p:cNvPr id="8" name="Picture Placeholder 7">
            <a:extLst>
              <a:ext uri="{FF2B5EF4-FFF2-40B4-BE49-F238E27FC236}">
                <a16:creationId xmlns:a16="http://schemas.microsoft.com/office/drawing/2014/main" id="{01B7FEB5-91D4-1ED9-9B8F-9B3E32D7A5A9}"/>
              </a:ext>
            </a:extLst>
          </p:cNvPr>
          <p:cNvPicPr>
            <a:picLocks noGrp="1" noChangeAspect="1"/>
          </p:cNvPicPr>
          <p:nvPr>
            <p:ph type="pic" sz="quarter" idx="13"/>
          </p:nvPr>
        </p:nvPicPr>
        <p:blipFill>
          <a:blip r:embed="rId2">
            <a:alphaModFix/>
          </a:blip>
          <a:srcRect l="575" r="575"/>
          <a:stretch/>
        </p:blipFill>
        <p:spPr>
          <a:xfrm>
            <a:off x="7743825" y="1913222"/>
            <a:ext cx="3755897" cy="2533047"/>
          </a:xfrm>
        </p:spPr>
      </p:pic>
    </p:spTree>
    <p:extLst>
      <p:ext uri="{BB962C8B-B14F-4D97-AF65-F5344CB8AC3E}">
        <p14:creationId xmlns:p14="http://schemas.microsoft.com/office/powerpoint/2010/main" val="41280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8BA98-BDAD-9527-4806-0038911A1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390D2-27A0-1C7B-2C7B-F6B90C3AAD2E}"/>
              </a:ext>
            </a:extLst>
          </p:cNvPr>
          <p:cNvSpPr>
            <a:spLocks noGrp="1"/>
          </p:cNvSpPr>
          <p:nvPr>
            <p:ph type="title"/>
          </p:nvPr>
        </p:nvSpPr>
        <p:spPr>
          <a:xfrm>
            <a:off x="1280160" y="1097280"/>
            <a:ext cx="4114800" cy="2286000"/>
          </a:xfrm>
        </p:spPr>
        <p:txBody>
          <a:bodyPr/>
          <a:lstStyle/>
          <a:p>
            <a:r>
              <a:rPr lang="en-US" dirty="0"/>
              <a:t>Objective</a:t>
            </a:r>
          </a:p>
        </p:txBody>
      </p:sp>
      <p:sp>
        <p:nvSpPr>
          <p:cNvPr id="3" name="Content Placeholder 2">
            <a:extLst>
              <a:ext uri="{FF2B5EF4-FFF2-40B4-BE49-F238E27FC236}">
                <a16:creationId xmlns:a16="http://schemas.microsoft.com/office/drawing/2014/main" id="{495C3453-EFDB-4885-60C1-CBE04FC02B05}"/>
              </a:ext>
            </a:extLst>
          </p:cNvPr>
          <p:cNvSpPr>
            <a:spLocks noGrp="1"/>
          </p:cNvSpPr>
          <p:nvPr>
            <p:ph idx="1"/>
          </p:nvPr>
        </p:nvSpPr>
        <p:spPr>
          <a:xfrm>
            <a:off x="606552" y="1765934"/>
            <a:ext cx="9642348" cy="3739515"/>
          </a:xfrm>
        </p:spPr>
        <p:txBody>
          <a:bodyPr vert="horz" lIns="0" tIns="0" rIns="0" bIns="0" rtlCol="0" anchor="t">
            <a:noAutofit/>
          </a:bodyPr>
          <a:lstStyle/>
          <a:p>
            <a:r>
              <a:rPr lang="en-US" dirty="0"/>
              <a:t>To develop a vision-based system for real-time traffic monitoring</a:t>
            </a:r>
          </a:p>
          <a:p>
            <a:r>
              <a:rPr lang="en-US" dirty="0"/>
              <a:t>To detect and classify vehicles using deep learning techniques</a:t>
            </a:r>
          </a:p>
          <a:p>
            <a:r>
              <a:rPr lang="en-US" dirty="0"/>
              <a:t>To accurately count vehicles and analyze traffic density</a:t>
            </a:r>
          </a:p>
          <a:p>
            <a:r>
              <a:rPr lang="en-US" dirty="0"/>
              <a:t>To estimate carbon emissions based on vehicle categories and standard emission factors</a:t>
            </a:r>
          </a:p>
          <a:p>
            <a:r>
              <a:rPr lang="en-US" dirty="0"/>
              <a:t>To design a predictive model for forecasting future emission trends</a:t>
            </a:r>
          </a:p>
          <a:p>
            <a:r>
              <a:rPr lang="en-US" dirty="0"/>
              <a:t>To develop an interactive dashboard for real-time visualization of traffic and emission data</a:t>
            </a:r>
          </a:p>
        </p:txBody>
      </p:sp>
    </p:spTree>
    <p:extLst>
      <p:ext uri="{BB962C8B-B14F-4D97-AF65-F5344CB8AC3E}">
        <p14:creationId xmlns:p14="http://schemas.microsoft.com/office/powerpoint/2010/main" val="2858191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7BD0898F-6809-6E6C-554D-C8C7CB330968}"/>
              </a:ext>
            </a:extLst>
          </p:cNvPr>
          <p:cNvGraphicFramePr>
            <a:graphicFrameLocks noGrp="1"/>
          </p:cNvGraphicFramePr>
          <p:nvPr>
            <p:ph idx="1"/>
            <p:extLst>
              <p:ext uri="{D42A27DB-BD31-4B8C-83A1-F6EECF244321}">
                <p14:modId xmlns:p14="http://schemas.microsoft.com/office/powerpoint/2010/main" val="329119587"/>
              </p:ext>
            </p:extLst>
          </p:nvPr>
        </p:nvGraphicFramePr>
        <p:xfrm>
          <a:off x="1069974" y="1079500"/>
          <a:ext cx="10283825" cy="4844204"/>
        </p:xfrm>
        <a:graphic>
          <a:graphicData uri="http://schemas.openxmlformats.org/drawingml/2006/table">
            <a:tbl>
              <a:tblPr firstRow="1" bandRow="1">
                <a:tableStyleId>{BC89EF96-8CEA-46FF-86C4-4CE0E7609802}</a:tableStyleId>
              </a:tblPr>
              <a:tblGrid>
                <a:gridCol w="2056765">
                  <a:extLst>
                    <a:ext uri="{9D8B030D-6E8A-4147-A177-3AD203B41FA5}">
                      <a16:colId xmlns:a16="http://schemas.microsoft.com/office/drawing/2014/main" val="1613143249"/>
                    </a:ext>
                  </a:extLst>
                </a:gridCol>
                <a:gridCol w="2056765">
                  <a:extLst>
                    <a:ext uri="{9D8B030D-6E8A-4147-A177-3AD203B41FA5}">
                      <a16:colId xmlns:a16="http://schemas.microsoft.com/office/drawing/2014/main" val="1265708219"/>
                    </a:ext>
                  </a:extLst>
                </a:gridCol>
                <a:gridCol w="2056765">
                  <a:extLst>
                    <a:ext uri="{9D8B030D-6E8A-4147-A177-3AD203B41FA5}">
                      <a16:colId xmlns:a16="http://schemas.microsoft.com/office/drawing/2014/main" val="2377810439"/>
                    </a:ext>
                  </a:extLst>
                </a:gridCol>
                <a:gridCol w="2056765">
                  <a:extLst>
                    <a:ext uri="{9D8B030D-6E8A-4147-A177-3AD203B41FA5}">
                      <a16:colId xmlns:a16="http://schemas.microsoft.com/office/drawing/2014/main" val="115254150"/>
                    </a:ext>
                  </a:extLst>
                </a:gridCol>
                <a:gridCol w="2056765">
                  <a:extLst>
                    <a:ext uri="{9D8B030D-6E8A-4147-A177-3AD203B41FA5}">
                      <a16:colId xmlns:a16="http://schemas.microsoft.com/office/drawing/2014/main" val="4234747620"/>
                    </a:ext>
                  </a:extLst>
                </a:gridCol>
              </a:tblGrid>
              <a:tr h="799571">
                <a:tc>
                  <a:txBody>
                    <a:bodyPr/>
                    <a:lstStyle/>
                    <a:p>
                      <a:pPr algn="ctr"/>
                      <a:r>
                        <a:rPr lang="en-IN" sz="1800" dirty="0">
                          <a:latin typeface="Times New Roman" panose="02020603050405020304" pitchFamily="18" charset="0"/>
                          <a:cs typeface="Times New Roman" panose="02020603050405020304" pitchFamily="18" charset="0"/>
                        </a:rPr>
                        <a:t>Author / year</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Title / Source</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Key Contribution</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Relevance to Current Project</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Limitations / Gaps</a:t>
                      </a:r>
                    </a:p>
                  </a:txBody>
                  <a:tcPr anchor="ctr"/>
                </a:tc>
                <a:extLst>
                  <a:ext uri="{0D108BD9-81ED-4DB2-BD59-A6C34878D82A}">
                    <a16:rowId xmlns:a16="http://schemas.microsoft.com/office/drawing/2014/main" val="468453195"/>
                  </a:ext>
                </a:extLst>
              </a:tr>
              <a:tr h="799571">
                <a:tc>
                  <a:txBody>
                    <a:bodyPr/>
                    <a:lstStyle/>
                    <a:p>
                      <a:pPr>
                        <a:buNone/>
                      </a:pPr>
                      <a:r>
                        <a:rPr lang="en-IN" sz="1200" b="1" dirty="0"/>
                        <a:t>Redmon et al. (2023)</a:t>
                      </a:r>
                    </a:p>
                  </a:txBody>
                  <a:tcPr anchor="ctr"/>
                </a:tc>
                <a:tc>
                  <a:txBody>
                    <a:bodyPr/>
                    <a:lstStyle/>
                    <a:p>
                      <a:pPr>
                        <a:buNone/>
                      </a:pPr>
                      <a:r>
                        <a:rPr lang="en-US" sz="1200"/>
                        <a:t>YOLO: You Only Look Once – Real-Time Object Detection</a:t>
                      </a:r>
                    </a:p>
                  </a:txBody>
                  <a:tcPr anchor="ctr"/>
                </a:tc>
                <a:tc>
                  <a:txBody>
                    <a:bodyPr/>
                    <a:lstStyle/>
                    <a:p>
                      <a:pPr>
                        <a:buNone/>
                      </a:pPr>
                      <a:r>
                        <a:rPr lang="en-US" sz="1200"/>
                        <a:t>Introduced a real-time object detection system capable of detecting multiple objects in a single frame with high speed.</a:t>
                      </a:r>
                    </a:p>
                  </a:txBody>
                  <a:tcPr anchor="ctr"/>
                </a:tc>
                <a:tc>
                  <a:txBody>
                    <a:bodyPr/>
                    <a:lstStyle/>
                    <a:p>
                      <a:pPr>
                        <a:buNone/>
                      </a:pPr>
                      <a:r>
                        <a:rPr lang="en-US" sz="1200"/>
                        <a:t>Forms the foundation for vehicle detection in Module 1 using YOLO-based models.</a:t>
                      </a:r>
                    </a:p>
                  </a:txBody>
                  <a:tcPr anchor="ctr"/>
                </a:tc>
                <a:tc>
                  <a:txBody>
                    <a:bodyPr/>
                    <a:lstStyle/>
                    <a:p>
                      <a:pPr>
                        <a:buNone/>
                      </a:pPr>
                      <a:r>
                        <a:rPr lang="en-US" sz="1200"/>
                        <a:t>Early versions had lower accuracy for small objects and dense traffic scenes.</a:t>
                      </a:r>
                    </a:p>
                  </a:txBody>
                  <a:tcPr anchor="ctr"/>
                </a:tc>
                <a:extLst>
                  <a:ext uri="{0D108BD9-81ED-4DB2-BD59-A6C34878D82A}">
                    <a16:rowId xmlns:a16="http://schemas.microsoft.com/office/drawing/2014/main" val="173572367"/>
                  </a:ext>
                </a:extLst>
              </a:tr>
              <a:tr h="799571">
                <a:tc>
                  <a:txBody>
                    <a:bodyPr/>
                    <a:lstStyle/>
                    <a:p>
                      <a:pPr>
                        <a:buNone/>
                      </a:pPr>
                      <a:r>
                        <a:rPr lang="en-IN" sz="1200" b="1" dirty="0" err="1"/>
                        <a:t>Bochkovskiy</a:t>
                      </a:r>
                      <a:r>
                        <a:rPr lang="en-IN" sz="1200" b="1" dirty="0"/>
                        <a:t> et al. (2022)</a:t>
                      </a:r>
                    </a:p>
                  </a:txBody>
                  <a:tcPr anchor="ctr"/>
                </a:tc>
                <a:tc>
                  <a:txBody>
                    <a:bodyPr/>
                    <a:lstStyle/>
                    <a:p>
                      <a:pPr>
                        <a:buNone/>
                      </a:pPr>
                      <a:r>
                        <a:rPr lang="en-US" sz="1200"/>
                        <a:t>YOLOv4: Optimal Speed and Accuracy of Object Detection</a:t>
                      </a:r>
                    </a:p>
                  </a:txBody>
                  <a:tcPr anchor="ctr"/>
                </a:tc>
                <a:tc>
                  <a:txBody>
                    <a:bodyPr/>
                    <a:lstStyle/>
                    <a:p>
                      <a:pPr>
                        <a:buNone/>
                      </a:pPr>
                      <a:r>
                        <a:rPr lang="en-US" sz="1200"/>
                        <a:t>Improved detection accuracy and speed using CSPDarknet architecture.</a:t>
                      </a:r>
                    </a:p>
                  </a:txBody>
                  <a:tcPr anchor="ctr"/>
                </a:tc>
                <a:tc>
                  <a:txBody>
                    <a:bodyPr/>
                    <a:lstStyle/>
                    <a:p>
                      <a:pPr>
                        <a:buNone/>
                      </a:pPr>
                      <a:r>
                        <a:rPr lang="en-US" sz="1200"/>
                        <a:t>Supports accurate vehicle classification and real-time traffic monitoring.</a:t>
                      </a:r>
                    </a:p>
                  </a:txBody>
                  <a:tcPr anchor="ctr"/>
                </a:tc>
                <a:tc>
                  <a:txBody>
                    <a:bodyPr/>
                    <a:lstStyle/>
                    <a:p>
                      <a:pPr>
                        <a:buNone/>
                      </a:pPr>
                      <a:r>
                        <a:rPr lang="en-US" sz="1200"/>
                        <a:t>Requires GPU for optimal performance; limited environmental context awareness.</a:t>
                      </a:r>
                    </a:p>
                  </a:txBody>
                  <a:tcPr anchor="ctr"/>
                </a:tc>
                <a:extLst>
                  <a:ext uri="{0D108BD9-81ED-4DB2-BD59-A6C34878D82A}">
                    <a16:rowId xmlns:a16="http://schemas.microsoft.com/office/drawing/2014/main" val="3312305716"/>
                  </a:ext>
                </a:extLst>
              </a:tr>
              <a:tr h="799571">
                <a:tc>
                  <a:txBody>
                    <a:bodyPr/>
                    <a:lstStyle/>
                    <a:p>
                      <a:pPr>
                        <a:buNone/>
                      </a:pPr>
                      <a:r>
                        <a:rPr lang="en-IN" sz="1200" b="1" dirty="0"/>
                        <a:t>Ma et al. (2024)</a:t>
                      </a:r>
                    </a:p>
                  </a:txBody>
                  <a:tcPr anchor="ctr"/>
                </a:tc>
                <a:tc>
                  <a:txBody>
                    <a:bodyPr/>
                    <a:lstStyle/>
                    <a:p>
                      <a:pPr>
                        <a:buNone/>
                      </a:pPr>
                      <a:r>
                        <a:rPr lang="en-US" sz="1200"/>
                        <a:t>Traffic Flow Prediction Using Deep Learning</a:t>
                      </a:r>
                    </a:p>
                  </a:txBody>
                  <a:tcPr anchor="ctr"/>
                </a:tc>
                <a:tc>
                  <a:txBody>
                    <a:bodyPr/>
                    <a:lstStyle/>
                    <a:p>
                      <a:pPr>
                        <a:buNone/>
                      </a:pPr>
                      <a:r>
                        <a:rPr lang="en-US" sz="1200"/>
                        <a:t>Applied LSTM networks for traffic density and flow prediction.</a:t>
                      </a:r>
                    </a:p>
                  </a:txBody>
                  <a:tcPr anchor="ctr"/>
                </a:tc>
                <a:tc>
                  <a:txBody>
                    <a:bodyPr/>
                    <a:lstStyle/>
                    <a:p>
                      <a:pPr>
                        <a:buNone/>
                      </a:pPr>
                      <a:r>
                        <a:rPr lang="en-US" sz="1200"/>
                        <a:t>Supports emission forecasting and time-series prediction in Module 2.</a:t>
                      </a:r>
                    </a:p>
                  </a:txBody>
                  <a:tcPr anchor="ctr"/>
                </a:tc>
                <a:tc>
                  <a:txBody>
                    <a:bodyPr/>
                    <a:lstStyle/>
                    <a:p>
                      <a:pPr>
                        <a:buNone/>
                      </a:pPr>
                      <a:r>
                        <a:rPr lang="en-IN" sz="1200"/>
                        <a:t>Focuses only on traffic prediction, not environmental impact estimation.</a:t>
                      </a:r>
                    </a:p>
                  </a:txBody>
                  <a:tcPr anchor="ctr"/>
                </a:tc>
                <a:extLst>
                  <a:ext uri="{0D108BD9-81ED-4DB2-BD59-A6C34878D82A}">
                    <a16:rowId xmlns:a16="http://schemas.microsoft.com/office/drawing/2014/main" val="3802019112"/>
                  </a:ext>
                </a:extLst>
              </a:tr>
              <a:tr h="799571">
                <a:tc>
                  <a:txBody>
                    <a:bodyPr/>
                    <a:lstStyle/>
                    <a:p>
                      <a:pPr>
                        <a:buNone/>
                      </a:pPr>
                      <a:r>
                        <a:rPr lang="en-IN" sz="1200" b="1" dirty="0"/>
                        <a:t>IPCC (2024)</a:t>
                      </a:r>
                    </a:p>
                  </a:txBody>
                  <a:tcPr anchor="ctr"/>
                </a:tc>
                <a:tc>
                  <a:txBody>
                    <a:bodyPr/>
                    <a:lstStyle/>
                    <a:p>
                      <a:pPr>
                        <a:buNone/>
                      </a:pPr>
                      <a:r>
                        <a:rPr lang="en-US" sz="1200"/>
                        <a:t>Climate Change 2021: Mitigation of Climate Change</a:t>
                      </a:r>
                    </a:p>
                  </a:txBody>
                  <a:tcPr anchor="ctr"/>
                </a:tc>
                <a:tc>
                  <a:txBody>
                    <a:bodyPr/>
                    <a:lstStyle/>
                    <a:p>
                      <a:pPr>
                        <a:buNone/>
                      </a:pPr>
                      <a:r>
                        <a:rPr lang="en-US" sz="1200"/>
                        <a:t>Provided standardized emission factors and carbon accounting methodologies.</a:t>
                      </a:r>
                    </a:p>
                  </a:txBody>
                  <a:tcPr anchor="ctr"/>
                </a:tc>
                <a:tc>
                  <a:txBody>
                    <a:bodyPr/>
                    <a:lstStyle/>
                    <a:p>
                      <a:pPr>
                        <a:buNone/>
                      </a:pPr>
                      <a:r>
                        <a:rPr lang="en-US" sz="1200"/>
                        <a:t>Provides emission factors used in carbon estimation calculations in Module 2.</a:t>
                      </a:r>
                    </a:p>
                  </a:txBody>
                  <a:tcPr anchor="ctr"/>
                </a:tc>
                <a:tc>
                  <a:txBody>
                    <a:bodyPr/>
                    <a:lstStyle/>
                    <a:p>
                      <a:pPr>
                        <a:buNone/>
                      </a:pPr>
                      <a:r>
                        <a:rPr lang="en-US" sz="1200"/>
                        <a:t>Generalized emission factors may not reflect real-time local variations.</a:t>
                      </a:r>
                    </a:p>
                  </a:txBody>
                  <a:tcPr anchor="ctr"/>
                </a:tc>
                <a:extLst>
                  <a:ext uri="{0D108BD9-81ED-4DB2-BD59-A6C34878D82A}">
                    <a16:rowId xmlns:a16="http://schemas.microsoft.com/office/drawing/2014/main" val="1822545595"/>
                  </a:ext>
                </a:extLst>
              </a:tr>
              <a:tr h="799571">
                <a:tc>
                  <a:txBody>
                    <a:bodyPr/>
                    <a:lstStyle/>
                    <a:p>
                      <a:pPr>
                        <a:buNone/>
                      </a:pPr>
                      <a:r>
                        <a:rPr lang="en-IN" sz="1200" b="1" dirty="0"/>
                        <a:t>Zhang et al. (2022)</a:t>
                      </a:r>
                    </a:p>
                  </a:txBody>
                  <a:tcPr anchor="ctr"/>
                </a:tc>
                <a:tc>
                  <a:txBody>
                    <a:bodyPr/>
                    <a:lstStyle/>
                    <a:p>
                      <a:pPr>
                        <a:buNone/>
                      </a:pPr>
                      <a:r>
                        <a:rPr lang="en-IN" sz="1200"/>
                        <a:t>Urban Carbon Emission Estimation Based on Traffic Monitoring</a:t>
                      </a:r>
                    </a:p>
                  </a:txBody>
                  <a:tcPr anchor="ctr"/>
                </a:tc>
                <a:tc>
                  <a:txBody>
                    <a:bodyPr/>
                    <a:lstStyle/>
                    <a:p>
                      <a:pPr>
                        <a:buNone/>
                      </a:pPr>
                      <a:r>
                        <a:rPr lang="en-US" sz="1200"/>
                        <a:t>Proposed a model combining traffic data and emission factors for urban carbon estimation.</a:t>
                      </a:r>
                    </a:p>
                  </a:txBody>
                  <a:tcPr anchor="ctr"/>
                </a:tc>
                <a:tc>
                  <a:txBody>
                    <a:bodyPr/>
                    <a:lstStyle/>
                    <a:p>
                      <a:pPr>
                        <a:buNone/>
                      </a:pPr>
                      <a:r>
                        <a:rPr lang="en-US" sz="1200"/>
                        <a:t>Directly aligns with the vision-based carbon footprint estimation framework.</a:t>
                      </a:r>
                    </a:p>
                  </a:txBody>
                  <a:tcPr anchor="ctr"/>
                </a:tc>
                <a:tc>
                  <a:txBody>
                    <a:bodyPr/>
                    <a:lstStyle/>
                    <a:p>
                      <a:pPr>
                        <a:buNone/>
                      </a:pPr>
                      <a:r>
                        <a:rPr lang="en-US" sz="1200" dirty="0"/>
                        <a:t>Limited real-time dashboarding and decision support integration.</a:t>
                      </a:r>
                    </a:p>
                  </a:txBody>
                  <a:tcPr anchor="ctr"/>
                </a:tc>
                <a:extLst>
                  <a:ext uri="{0D108BD9-81ED-4DB2-BD59-A6C34878D82A}">
                    <a16:rowId xmlns:a16="http://schemas.microsoft.com/office/drawing/2014/main" val="2768544037"/>
                  </a:ext>
                </a:extLst>
              </a:tr>
            </a:tbl>
          </a:graphicData>
        </a:graphic>
      </p:graphicFrame>
      <p:sp>
        <p:nvSpPr>
          <p:cNvPr id="6" name="TextBox 5">
            <a:extLst>
              <a:ext uri="{FF2B5EF4-FFF2-40B4-BE49-F238E27FC236}">
                <a16:creationId xmlns:a16="http://schemas.microsoft.com/office/drawing/2014/main" id="{C55F72A5-A91C-5C2C-1C96-2EC8BD1E65FA}"/>
              </a:ext>
            </a:extLst>
          </p:cNvPr>
          <p:cNvSpPr txBox="1"/>
          <p:nvPr/>
        </p:nvSpPr>
        <p:spPr>
          <a:xfrm>
            <a:off x="1819275" y="287965"/>
            <a:ext cx="5943600" cy="646331"/>
          </a:xfrm>
          <a:prstGeom prst="rect">
            <a:avLst/>
          </a:prstGeom>
          <a:noFill/>
        </p:spPr>
        <p:txBody>
          <a:bodyPr wrap="square" rtlCol="0">
            <a:spAutoFit/>
          </a:bodyPr>
          <a:lstStyle/>
          <a:p>
            <a:r>
              <a:rPr lang="en-US" sz="3600" dirty="0">
                <a:latin typeface="+mj-lt"/>
              </a:rPr>
              <a:t>LITERATURE REVIEW</a:t>
            </a:r>
            <a:endParaRPr lang="en-IN" sz="3600" dirty="0">
              <a:latin typeface="+mj-lt"/>
            </a:endParaRPr>
          </a:p>
        </p:txBody>
      </p:sp>
    </p:spTree>
    <p:extLst>
      <p:ext uri="{BB962C8B-B14F-4D97-AF65-F5344CB8AC3E}">
        <p14:creationId xmlns:p14="http://schemas.microsoft.com/office/powerpoint/2010/main" val="4241621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EB07C-6E8F-38DA-AF95-E78F1084957D}"/>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1AE608FD-7D94-6E63-18A7-BB796FFF6EA7}"/>
              </a:ext>
            </a:extLst>
          </p:cNvPr>
          <p:cNvSpPr>
            <a:spLocks noGrp="1"/>
          </p:cNvSpPr>
          <p:nvPr>
            <p:ph type="subTitle" idx="1"/>
          </p:nvPr>
        </p:nvSpPr>
        <p:spPr>
          <a:xfrm>
            <a:off x="713613" y="755904"/>
            <a:ext cx="8046720" cy="914400"/>
          </a:xfrm>
        </p:spPr>
        <p:txBody>
          <a:bodyPr/>
          <a:lstStyle/>
          <a:p>
            <a:pPr algn="l"/>
            <a:r>
              <a:rPr lang="en-US" sz="3600" dirty="0">
                <a:latin typeface="+mj-lt"/>
              </a:rPr>
              <a:t>ARCHITECTURE DIAGRAM</a:t>
            </a:r>
            <a:endParaRPr lang="en-IN" sz="3600" dirty="0">
              <a:latin typeface="+mj-lt"/>
            </a:endParaRPr>
          </a:p>
        </p:txBody>
      </p:sp>
      <p:pic>
        <p:nvPicPr>
          <p:cNvPr id="9" name="Picture 8">
            <a:extLst>
              <a:ext uri="{FF2B5EF4-FFF2-40B4-BE49-F238E27FC236}">
                <a16:creationId xmlns:a16="http://schemas.microsoft.com/office/drawing/2014/main" id="{4E8934E0-B698-2660-DC4D-F9E27552B5D4}"/>
              </a:ext>
            </a:extLst>
          </p:cNvPr>
          <p:cNvPicPr>
            <a:picLocks noChangeAspect="1"/>
          </p:cNvPicPr>
          <p:nvPr/>
        </p:nvPicPr>
        <p:blipFill>
          <a:blip r:embed="rId2"/>
          <a:stretch>
            <a:fillRect/>
          </a:stretch>
        </p:blipFill>
        <p:spPr>
          <a:xfrm>
            <a:off x="1638300" y="1314449"/>
            <a:ext cx="8620125" cy="5133975"/>
          </a:xfrm>
          <a:prstGeom prst="rect">
            <a:avLst/>
          </a:prstGeom>
        </p:spPr>
      </p:pic>
    </p:spTree>
    <p:extLst>
      <p:ext uri="{BB962C8B-B14F-4D97-AF65-F5344CB8AC3E}">
        <p14:creationId xmlns:p14="http://schemas.microsoft.com/office/powerpoint/2010/main" val="296702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895725" y="1097280"/>
            <a:ext cx="8010525" cy="1828800"/>
          </a:xfrm>
          <a:noFill/>
        </p:spPr>
        <p:txBody>
          <a:bodyPr/>
          <a:lstStyle/>
          <a:p>
            <a:r>
              <a:rPr lang="en-US" dirty="0"/>
              <a:t>MODULE 1: Vision-Based Traffic Analysis Engine</a:t>
            </a:r>
          </a:p>
        </p:txBody>
      </p:sp>
      <p:pic>
        <p:nvPicPr>
          <p:cNvPr id="16" name="Picture Placeholder 15">
            <a:extLst>
              <a:ext uri="{FF2B5EF4-FFF2-40B4-BE49-F238E27FC236}">
                <a16:creationId xmlns:a16="http://schemas.microsoft.com/office/drawing/2014/main" id="{363B2CE7-DE69-D368-9719-08D0C83ABC06}"/>
              </a:ext>
            </a:extLst>
          </p:cNvPr>
          <p:cNvPicPr>
            <a:picLocks noGrp="1" noChangeAspect="1"/>
          </p:cNvPicPr>
          <p:nvPr>
            <p:ph type="pic" sz="quarter" idx="13"/>
          </p:nvPr>
        </p:nvPicPr>
        <p:blipFill>
          <a:blip r:embed="rId2"/>
          <a:srcRect/>
          <a:stretch/>
        </p:blipFill>
        <p:spPr>
          <a:xfrm>
            <a:off x="1298448" y="1828800"/>
            <a:ext cx="3200400" cy="32004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622673" y="2257425"/>
            <a:ext cx="7407402" cy="4276725"/>
          </a:xfrm>
          <a:noFill/>
        </p:spPr>
        <p:txBody>
          <a:bodyPr>
            <a:normAutofit fontScale="85000" lnSpcReduction="20000"/>
          </a:bodyPr>
          <a:lstStyle/>
          <a:p>
            <a:pPr marL="0" indent="0">
              <a:buNone/>
            </a:pPr>
            <a:r>
              <a:rPr lang="en-US" b="1" dirty="0"/>
              <a:t>Purpose</a:t>
            </a:r>
          </a:p>
          <a:p>
            <a:r>
              <a:rPr lang="en-US" cap="none" dirty="0"/>
              <a:t>To capture and analyze real-time traffic video streams and to detect and classify different vehicle types</a:t>
            </a:r>
          </a:p>
          <a:p>
            <a:r>
              <a:rPr lang="en-US" cap="none" dirty="0"/>
              <a:t>To measure traffic density and vehicle flow rate and to generate structured traffic data for emission estimation</a:t>
            </a:r>
          </a:p>
          <a:p>
            <a:r>
              <a:rPr lang="en-US" cap="none" dirty="0"/>
              <a:t>To provide accurate and automated traffic monitoring</a:t>
            </a:r>
          </a:p>
          <a:p>
            <a:pPr marL="0" indent="0">
              <a:buNone/>
            </a:pPr>
            <a:r>
              <a:rPr lang="en-IN" b="1" dirty="0"/>
              <a:t>Technologies Used</a:t>
            </a:r>
          </a:p>
          <a:p>
            <a:r>
              <a:rPr lang="en-IN" cap="none" dirty="0" err="1"/>
              <a:t>Opencv</a:t>
            </a:r>
            <a:r>
              <a:rPr lang="en-IN" cap="none" dirty="0"/>
              <a:t> – frame extraction, preprocessing, ROI selection</a:t>
            </a:r>
          </a:p>
          <a:p>
            <a:r>
              <a:rPr lang="en-IN" cap="none" dirty="0"/>
              <a:t>Yolov8 – real-time vehicle detection and classification</a:t>
            </a:r>
          </a:p>
          <a:p>
            <a:r>
              <a:rPr lang="en-IN" cap="none" dirty="0"/>
              <a:t>SORT / </a:t>
            </a:r>
            <a:r>
              <a:rPr lang="en-IN" cap="none" dirty="0" err="1"/>
              <a:t>Deepsort</a:t>
            </a:r>
            <a:r>
              <a:rPr lang="en-IN" cap="none" dirty="0"/>
              <a:t> – multi-object tracking</a:t>
            </a:r>
          </a:p>
          <a:p>
            <a:r>
              <a:rPr lang="en-IN" cap="none" dirty="0"/>
              <a:t>Python – core implementation</a:t>
            </a:r>
          </a:p>
        </p:txBody>
      </p:sp>
    </p:spTree>
    <p:extLst>
      <p:ext uri="{BB962C8B-B14F-4D97-AF65-F5344CB8AC3E}">
        <p14:creationId xmlns:p14="http://schemas.microsoft.com/office/powerpoint/2010/main" val="83926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0671-DB9D-0C26-FAB2-6C5FEF503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98A68-56DA-13D4-99AC-B2FCB739CEDF}"/>
              </a:ext>
            </a:extLst>
          </p:cNvPr>
          <p:cNvSpPr>
            <a:spLocks noGrp="1"/>
          </p:cNvSpPr>
          <p:nvPr>
            <p:ph type="title"/>
          </p:nvPr>
        </p:nvSpPr>
        <p:spPr>
          <a:xfrm>
            <a:off x="3714751" y="1097280"/>
            <a:ext cx="8191500" cy="1828800"/>
          </a:xfrm>
          <a:noFill/>
        </p:spPr>
        <p:txBody>
          <a:bodyPr/>
          <a:lstStyle/>
          <a:p>
            <a:r>
              <a:rPr lang="fr-FR" dirty="0"/>
              <a:t>MODULE 2: Carbon Emission Estimation &amp; Prediction Engine</a:t>
            </a:r>
            <a:endParaRPr lang="en-US" dirty="0"/>
          </a:p>
        </p:txBody>
      </p:sp>
      <p:pic>
        <p:nvPicPr>
          <p:cNvPr id="16" name="Picture Placeholder 15">
            <a:extLst>
              <a:ext uri="{FF2B5EF4-FFF2-40B4-BE49-F238E27FC236}">
                <a16:creationId xmlns:a16="http://schemas.microsoft.com/office/drawing/2014/main" id="{106E5DAF-5727-DB39-E00E-273766446BE6}"/>
              </a:ext>
            </a:extLst>
          </p:cNvPr>
          <p:cNvPicPr>
            <a:picLocks noGrp="1"/>
          </p:cNvPicPr>
          <p:nvPr>
            <p:ph type="pic"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124" r="1124"/>
          <a:stretch>
            <a:fillRect/>
          </a:stretch>
        </p:blipFill>
        <p:spPr>
          <a:xfrm>
            <a:off x="1296000" y="1828801"/>
            <a:ext cx="3204000" cy="3209897"/>
          </a:xfrm>
          <a:effectLst>
            <a:softEdge rad="0"/>
          </a:effectLst>
        </p:spPr>
      </p:pic>
      <p:sp>
        <p:nvSpPr>
          <p:cNvPr id="3" name="Content Placeholder 2">
            <a:extLst>
              <a:ext uri="{FF2B5EF4-FFF2-40B4-BE49-F238E27FC236}">
                <a16:creationId xmlns:a16="http://schemas.microsoft.com/office/drawing/2014/main" id="{C7E2675F-C14F-0341-0381-B044DB413226}"/>
              </a:ext>
            </a:extLst>
          </p:cNvPr>
          <p:cNvSpPr>
            <a:spLocks noGrp="1"/>
          </p:cNvSpPr>
          <p:nvPr>
            <p:ph idx="1"/>
          </p:nvPr>
        </p:nvSpPr>
        <p:spPr>
          <a:xfrm>
            <a:off x="4632198" y="2257426"/>
            <a:ext cx="7407402" cy="4114800"/>
          </a:xfrm>
          <a:noFill/>
        </p:spPr>
        <p:txBody>
          <a:bodyPr>
            <a:normAutofit fontScale="85000" lnSpcReduction="20000"/>
          </a:bodyPr>
          <a:lstStyle/>
          <a:p>
            <a:pPr marL="0" indent="0">
              <a:buNone/>
            </a:pPr>
            <a:r>
              <a:rPr lang="en-US" b="1" dirty="0"/>
              <a:t>Purpose</a:t>
            </a:r>
          </a:p>
          <a:p>
            <a:r>
              <a:rPr lang="en-US" cap="none" dirty="0"/>
              <a:t>To convert vehicle traffic data into carbon emission values and to estimate real-time CO₂ emissions based on vehicle categories</a:t>
            </a:r>
          </a:p>
          <a:p>
            <a:r>
              <a:rPr lang="en-US" cap="none" dirty="0"/>
              <a:t>To apply standardized emission factors for accurate calculation and to identify peak pollution periods</a:t>
            </a:r>
          </a:p>
          <a:p>
            <a:pPr marL="0" indent="0">
              <a:buNone/>
            </a:pPr>
            <a:r>
              <a:rPr lang="en-IN" b="1" dirty="0"/>
              <a:t>Technologies Used</a:t>
            </a:r>
          </a:p>
          <a:p>
            <a:r>
              <a:rPr lang="en-IN" cap="none" dirty="0"/>
              <a:t>IPCC emission standards – carbon emission factors</a:t>
            </a:r>
          </a:p>
          <a:p>
            <a:r>
              <a:rPr lang="en-IN" cap="none" dirty="0"/>
              <a:t>Python – emission modelling</a:t>
            </a:r>
          </a:p>
          <a:p>
            <a:r>
              <a:rPr lang="en-IN" cap="none" dirty="0"/>
              <a:t>Pandas – data aggregation and analysis</a:t>
            </a:r>
          </a:p>
          <a:p>
            <a:r>
              <a:rPr lang="en-IN" cap="none" dirty="0"/>
              <a:t>Scikit-learn – regression models for emission estimation</a:t>
            </a:r>
          </a:p>
          <a:p>
            <a:r>
              <a:rPr lang="en-IN" cap="none" dirty="0"/>
              <a:t>LSTM / ARIMA – time-series prediction</a:t>
            </a:r>
          </a:p>
        </p:txBody>
      </p:sp>
    </p:spTree>
    <p:extLst>
      <p:ext uri="{BB962C8B-B14F-4D97-AF65-F5344CB8AC3E}">
        <p14:creationId xmlns:p14="http://schemas.microsoft.com/office/powerpoint/2010/main" val="110188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0671-DB9D-0C26-FAB2-6C5FEF503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98A68-56DA-13D4-99AC-B2FCB739CEDF}"/>
              </a:ext>
            </a:extLst>
          </p:cNvPr>
          <p:cNvSpPr>
            <a:spLocks noGrp="1"/>
          </p:cNvSpPr>
          <p:nvPr>
            <p:ph type="title"/>
          </p:nvPr>
        </p:nvSpPr>
        <p:spPr>
          <a:xfrm>
            <a:off x="3714751" y="1097280"/>
            <a:ext cx="8191500" cy="1828800"/>
          </a:xfrm>
          <a:noFill/>
        </p:spPr>
        <p:txBody>
          <a:bodyPr/>
          <a:lstStyle/>
          <a:p>
            <a:r>
              <a:rPr lang="en-US" dirty="0"/>
              <a:t>MODULE 3: Smart Dashboarding &amp; Decision Support System</a:t>
            </a:r>
          </a:p>
        </p:txBody>
      </p:sp>
      <p:pic>
        <p:nvPicPr>
          <p:cNvPr id="16" name="Picture Placeholder 15">
            <a:extLst>
              <a:ext uri="{FF2B5EF4-FFF2-40B4-BE49-F238E27FC236}">
                <a16:creationId xmlns:a16="http://schemas.microsoft.com/office/drawing/2014/main" id="{106E5DAF-5727-DB39-E00E-273766446BE6}"/>
              </a:ext>
            </a:extLst>
          </p:cNvPr>
          <p:cNvPicPr>
            <a:picLocks noGrp="1"/>
          </p:cNvPicPr>
          <p:nvPr>
            <p:ph type="pic"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124" r="1124"/>
          <a:stretch>
            <a:fillRect/>
          </a:stretch>
        </p:blipFill>
        <p:spPr>
          <a:xfrm>
            <a:off x="1296000" y="1828801"/>
            <a:ext cx="3204000" cy="3209897"/>
          </a:xfrm>
          <a:effectLst>
            <a:softEdge rad="0"/>
          </a:effectLst>
        </p:spPr>
      </p:pic>
      <p:sp>
        <p:nvSpPr>
          <p:cNvPr id="3" name="Content Placeholder 2">
            <a:extLst>
              <a:ext uri="{FF2B5EF4-FFF2-40B4-BE49-F238E27FC236}">
                <a16:creationId xmlns:a16="http://schemas.microsoft.com/office/drawing/2014/main" id="{C7E2675F-C14F-0341-0381-B044DB413226}"/>
              </a:ext>
            </a:extLst>
          </p:cNvPr>
          <p:cNvSpPr>
            <a:spLocks noGrp="1"/>
          </p:cNvSpPr>
          <p:nvPr>
            <p:ph idx="1"/>
          </p:nvPr>
        </p:nvSpPr>
        <p:spPr>
          <a:xfrm>
            <a:off x="4632198" y="2133601"/>
            <a:ext cx="7407402" cy="4467224"/>
          </a:xfrm>
          <a:noFill/>
        </p:spPr>
        <p:txBody>
          <a:bodyPr>
            <a:normAutofit fontScale="92500" lnSpcReduction="20000"/>
          </a:bodyPr>
          <a:lstStyle/>
          <a:p>
            <a:pPr marL="0" indent="0">
              <a:buNone/>
            </a:pPr>
            <a:r>
              <a:rPr lang="en-US" b="1" dirty="0"/>
              <a:t>Purpose</a:t>
            </a:r>
          </a:p>
          <a:p>
            <a:r>
              <a:rPr lang="en-US" cap="none" dirty="0"/>
              <a:t>To visualize traffic and emission insights and to provide real-time environmental monitoring</a:t>
            </a:r>
          </a:p>
          <a:p>
            <a:r>
              <a:rPr lang="en-US" cap="none" dirty="0"/>
              <a:t>To generate alerts when emission exceeds threshold and to assist policymakers in traffic regulation decisions</a:t>
            </a:r>
          </a:p>
          <a:p>
            <a:r>
              <a:rPr lang="en-US" cap="none" dirty="0"/>
              <a:t>To enable sustainable smart city planning</a:t>
            </a:r>
            <a:endParaRPr lang="en-US" b="1" cap="none" dirty="0"/>
          </a:p>
          <a:p>
            <a:pPr marL="0" indent="0">
              <a:buNone/>
            </a:pPr>
            <a:r>
              <a:rPr lang="en-IN" b="1" dirty="0"/>
              <a:t>Technologies Used</a:t>
            </a:r>
          </a:p>
          <a:p>
            <a:r>
              <a:rPr lang="en-IN" cap="none" dirty="0" err="1"/>
              <a:t>Streamlit</a:t>
            </a:r>
            <a:r>
              <a:rPr lang="en-IN" cap="none" dirty="0"/>
              <a:t> / Flask – web dashboard development</a:t>
            </a:r>
          </a:p>
          <a:p>
            <a:r>
              <a:rPr lang="en-IN" cap="none" dirty="0" err="1"/>
              <a:t>Plotly</a:t>
            </a:r>
            <a:r>
              <a:rPr lang="en-IN" cap="none" dirty="0"/>
              <a:t> / Matplotlib – interactive charts and graphs</a:t>
            </a:r>
          </a:p>
          <a:p>
            <a:r>
              <a:rPr lang="en-IN" cap="none" dirty="0"/>
              <a:t>SQL / CSV storage – data logging</a:t>
            </a:r>
          </a:p>
          <a:p>
            <a:r>
              <a:rPr lang="en-IN" cap="none" dirty="0"/>
              <a:t>REST APIs – data communication between modules</a:t>
            </a:r>
          </a:p>
        </p:txBody>
      </p:sp>
      <p:pic>
        <p:nvPicPr>
          <p:cNvPr id="6" name="Picture Placeholder 15">
            <a:extLst>
              <a:ext uri="{FF2B5EF4-FFF2-40B4-BE49-F238E27FC236}">
                <a16:creationId xmlns:a16="http://schemas.microsoft.com/office/drawing/2014/main" id="{C16D1BDA-9B84-6619-3BA4-D657355897E8}"/>
              </a:ext>
            </a:extLst>
          </p:cNvPr>
          <p:cNvPicPr>
            <a:picLocks noChangeAspect="1"/>
          </p:cNvPicPr>
          <p:nvPr/>
        </p:nvPicPr>
        <p:blipFill>
          <a:blip r:embed="rId4"/>
          <a:srcRect/>
          <a:stretch/>
        </p:blipFill>
        <p:spPr>
          <a:xfrm>
            <a:off x="1298448" y="1828800"/>
            <a:ext cx="3200400" cy="3200400"/>
          </a:xfrm>
          <a:prstGeom prst="ellipse">
            <a:avLst/>
          </a:prstGeom>
        </p:spPr>
      </p:pic>
    </p:spTree>
    <p:extLst>
      <p:ext uri="{BB962C8B-B14F-4D97-AF65-F5344CB8AC3E}">
        <p14:creationId xmlns:p14="http://schemas.microsoft.com/office/powerpoint/2010/main" val="1394299197"/>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F8397A0-8C35-4EEE-8E61-47C914415B57}">
  <ds:schemaRefs>
    <ds:schemaRef ds:uri="http://schemas.microsoft.com/sharepoint/v3/contenttype/forms"/>
  </ds:schemaRefs>
</ds:datastoreItem>
</file>

<file path=customXml/itemProps2.xml><?xml version="1.0" encoding="utf-8"?>
<ds:datastoreItem xmlns:ds="http://schemas.openxmlformats.org/officeDocument/2006/customXml" ds:itemID="{C9A734A7-6096-47AA-9737-CDF62701A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{6CE31F5A-A733-4ADE-84EE-5B8AF4F7B39E}TF51de1e5f-e0e8-4dd0-99f3-5b7584f7abdc7d30e886_win32-78d4aef5ad8e</Template>
  <TotalTime>278</TotalTime>
  <Words>802</Words>
  <Application>Microsoft Office PowerPoint</Application>
  <PresentationFormat>Widescreen</PresentationFormat>
  <Paragraphs>102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Courier New</vt:lpstr>
      <vt:lpstr>Daytona Condensed Light</vt:lpstr>
      <vt:lpstr>Posterama</vt:lpstr>
      <vt:lpstr>Posterama (Headings)</vt:lpstr>
      <vt:lpstr>Times New Roman</vt:lpstr>
      <vt:lpstr>Custom</vt:lpstr>
      <vt:lpstr>Vision-based carbon footprint estimator for smart cities</vt:lpstr>
      <vt:lpstr>aBSTRACT</vt:lpstr>
      <vt:lpstr>INTRODUCTION</vt:lpstr>
      <vt:lpstr>Objective</vt:lpstr>
      <vt:lpstr>PowerPoint Presentation</vt:lpstr>
      <vt:lpstr>PowerPoint Presentation</vt:lpstr>
      <vt:lpstr>MODULE 1: Vision-Based Traffic Analysis Engine</vt:lpstr>
      <vt:lpstr>MODULE 2: Carbon Emission Estimation &amp; Prediction Engine</vt:lpstr>
      <vt:lpstr>MODULE 3: Smart Dashboarding &amp; Decision Support System</vt:lpstr>
      <vt:lpstr>PowerPoint Presentation</vt:lpstr>
      <vt:lpstr>PowerPoint Presentation</vt:lpstr>
      <vt:lpstr>PowerPoint Presentation</vt:lpstr>
      <vt:lpstr>Conclusion &amp;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abihrtam123@outlook.com</dc:creator>
  <cp:lastModifiedBy>abihrtam123@outlook.com</cp:lastModifiedBy>
  <cp:revision>1</cp:revision>
  <dcterms:created xsi:type="dcterms:W3CDTF">2026-02-14T04:54:39Z</dcterms:created>
  <dcterms:modified xsi:type="dcterms:W3CDTF">2026-02-17T08:49:40Z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